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4f4ee3511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4f4ee3511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4f4ee3511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4f4ee3511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54b7f89e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54b7f89e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4f4ee351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4f4ee351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4f4ee3511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4f4ee3511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4f4ee3511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4f4ee3511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f4ee3511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f4ee3511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4f4ee3511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4f4ee3511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4f4ee3511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4f4ee3511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f4ee3511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f4ee3511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6334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Choice Theory</a:t>
            </a:r>
            <a:endParaRPr b="1" sz="50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30815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AT A GLANCE: Satisfying Our Needs</a:t>
            </a:r>
            <a:endParaRPr b="1" sz="25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878" y="3081538"/>
            <a:ext cx="1619196" cy="17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Why Does all this matter? 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819150" y="16586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chemeClr val="dk1"/>
                </a:highlight>
              </a:rPr>
              <a:t>Satisfying </a:t>
            </a:r>
            <a:r>
              <a:rPr i="1" lang="en" sz="1600">
                <a:solidFill>
                  <a:srgbClr val="000000"/>
                </a:solidFill>
                <a:highlight>
                  <a:schemeClr val="dk1"/>
                </a:highlight>
              </a:rPr>
              <a:t>these 5 genetic needs</a:t>
            </a:r>
            <a:r>
              <a:rPr lang="en" sz="1600">
                <a:solidFill>
                  <a:srgbClr val="000000"/>
                </a:solidFill>
                <a:highlight>
                  <a:schemeClr val="dk1"/>
                </a:highlight>
              </a:rPr>
              <a:t> is the source of our </a:t>
            </a:r>
            <a:r>
              <a:rPr b="1" lang="en" sz="1600">
                <a:solidFill>
                  <a:srgbClr val="000000"/>
                </a:solidFill>
                <a:highlight>
                  <a:schemeClr val="dk1"/>
                </a:highlight>
              </a:rPr>
              <a:t>motivation</a:t>
            </a:r>
            <a:r>
              <a:rPr lang="en" sz="1600">
                <a:solidFill>
                  <a:srgbClr val="000000"/>
                </a:solidFill>
                <a:highlight>
                  <a:schemeClr val="dk1"/>
                </a:highlight>
              </a:rPr>
              <a:t> &amp; attempt to find </a:t>
            </a:r>
            <a:r>
              <a:rPr b="1" lang="en" sz="1600">
                <a:solidFill>
                  <a:srgbClr val="000000"/>
                </a:solidFill>
                <a:highlight>
                  <a:schemeClr val="dk1"/>
                </a:highlight>
              </a:rPr>
              <a:t>meaning </a:t>
            </a:r>
            <a:endParaRPr i="1"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For someone suffering from a Substance Use Disorder → addiction (in the short term) satisfies all 5 basic needs.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According to Choice Theory, </a:t>
            </a:r>
            <a:r>
              <a:rPr b="1" lang="en" sz="1600">
                <a:solidFill>
                  <a:srgbClr val="000000"/>
                </a:solidFill>
              </a:rPr>
              <a:t>People seek counseling due to being dissatisfied with a </a:t>
            </a:r>
            <a:r>
              <a:rPr b="1" i="1" lang="en" sz="1600">
                <a:solidFill>
                  <a:srgbClr val="000000"/>
                </a:solidFill>
              </a:rPr>
              <a:t>present relationship</a:t>
            </a:r>
            <a:r>
              <a:rPr b="1" lang="en" sz="1600">
                <a:solidFill>
                  <a:srgbClr val="000000"/>
                </a:solidFill>
              </a:rPr>
              <a:t>. </a:t>
            </a:r>
            <a:endParaRPr b="1"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This includes friends, family, bosses, organizations, co-workers, and most importantly </a:t>
            </a:r>
            <a:r>
              <a:rPr i="1" lang="en" sz="1600">
                <a:solidFill>
                  <a:srgbClr val="000000"/>
                </a:solidFill>
              </a:rPr>
              <a:t>ourselves. </a:t>
            </a:r>
            <a:endParaRPr i="1" sz="16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819150" y="845600"/>
            <a:ext cx="3173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Open Roads for Relationships</a:t>
            </a:r>
            <a:endParaRPr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819150" y="1990725"/>
            <a:ext cx="2957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Supporting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Encouraging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Listening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Accepting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Trusting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Respecting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Negotiating Differences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4730100" y="1990725"/>
            <a:ext cx="2857500" cy="24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Criticizing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Blaming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Complaining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Nagging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Threatening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Punishing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Bribing, Rewarding to Control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/>
          <p:nvPr>
            <p:ph type="title"/>
          </p:nvPr>
        </p:nvSpPr>
        <p:spPr>
          <a:xfrm>
            <a:off x="4572000" y="804900"/>
            <a:ext cx="36993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Dead End Roads for Relationships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/>
        </p:nvSpPr>
        <p:spPr>
          <a:xfrm>
            <a:off x="2494500" y="733700"/>
            <a:ext cx="4155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of Human Relationships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13726" l="9087" r="8594" t="15592"/>
          <a:stretch/>
        </p:blipFill>
        <p:spPr>
          <a:xfrm>
            <a:off x="2316875" y="1258750"/>
            <a:ext cx="4301700" cy="277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Choice Theory?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713375"/>
            <a:ext cx="7505700" cy="27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 form of Cognitive-Behavioral Treatment (CBT) 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Thoughts → Feelings → Actions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Explains the underlying mechanics of 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human behavior</a:t>
            </a:r>
            <a:r>
              <a:rPr lang="en" sz="1500">
                <a:solidFill>
                  <a:srgbClr val="000000"/>
                </a:solidFill>
              </a:rPr>
              <a:t> and </a:t>
            </a:r>
            <a:r>
              <a:rPr lang="en" sz="1500">
                <a:solidFill>
                  <a:srgbClr val="000000"/>
                </a:solidFill>
              </a:rPr>
              <a:t>motivation 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how personal meaning and </a:t>
            </a:r>
            <a:r>
              <a:rPr lang="en" sz="1500">
                <a:solidFill>
                  <a:srgbClr val="000000"/>
                </a:solidFill>
              </a:rPr>
              <a:t>identity</a:t>
            </a:r>
            <a:r>
              <a:rPr lang="en" sz="1500">
                <a:solidFill>
                  <a:srgbClr val="000000"/>
                </a:solidFill>
              </a:rPr>
              <a:t> are formed and sustained.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Motivation is always internally-originated, goal-directed, and adaptive.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All of our behaviors are always our best attempt - in the moment- to satisfy one or more of our </a:t>
            </a:r>
            <a:r>
              <a:rPr b="1" lang="en" sz="1500">
                <a:solidFill>
                  <a:srgbClr val="000000"/>
                </a:solidFill>
              </a:rPr>
              <a:t>Five Basic Needs</a:t>
            </a:r>
            <a:endParaRPr b="1" sz="1500">
              <a:solidFill>
                <a:srgbClr val="00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00" y="481026"/>
            <a:ext cx="1422050" cy="21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First. A Few Key Points. 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20216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All we do from birth to death is behave.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There are no positive or negative behaviors. There is </a:t>
            </a:r>
            <a:r>
              <a:rPr i="1" lang="en" sz="1600">
                <a:solidFill>
                  <a:srgbClr val="000000"/>
                </a:solidFill>
              </a:rPr>
              <a:t>only</a:t>
            </a:r>
            <a:r>
              <a:rPr lang="en" sz="1600">
                <a:solidFill>
                  <a:srgbClr val="000000"/>
                </a:solidFill>
              </a:rPr>
              <a:t> more effective and less effective.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Problem Relationship is always present in our lives.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only person’s behavior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I can control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is my own.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650" y="564513"/>
            <a:ext cx="2521649" cy="15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Survival (Safety &amp; Identity)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7590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 need encompassing everything you need to sustain life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health, shelter, nourishment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Reproductive sex to include survival of the species.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Tinder, One Night Stands, Boredom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Feeling safe and secure.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When Survival is met → Immediate Safety → Who am I? (Identity)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072" y="1197063"/>
            <a:ext cx="1844650" cy="274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Love &amp; Belonging 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659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drive to be connected with others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Friends, Family, Intimate partners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Co-Workers, Pets, and the groups you affiliate with.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Hardest Need to satisfy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#1 reason why people seek counseling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Only need that requires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Authentic other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Give in order to receive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375" y="2834899"/>
            <a:ext cx="3560275" cy="17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27" y="361388"/>
            <a:ext cx="2861128" cy="192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Power (Significance)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819150" y="16670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This need involves the desire to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matter, make a difference, achieve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be competent, recognized, respected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It includes self-esteem and a desire to leave a legacy.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Often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misunderstood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as Power Over (someone, something, a group, etc.)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Choice Theory teaches how to find Power or Significance from within.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475" y="488575"/>
            <a:ext cx="1835150" cy="22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Freedom	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819150" y="16166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need for freedom is about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Having choices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Being independent and autonomous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Being able to move freely without restriction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Being Creative.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895" y="845588"/>
            <a:ext cx="2009948" cy="28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Fun</a:t>
            </a:r>
            <a:endParaRPr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819150" y="15015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This need encompasses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Pleasure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Play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Humor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Relaxation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Learning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The most forgotten need, especially in Men.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75" y="2965625"/>
            <a:ext cx="2301449" cy="172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5425" y="1034900"/>
            <a:ext cx="2581200" cy="14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